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145708335" r:id="rId2"/>
    <p:sldId id="2142533051" r:id="rId3"/>
    <p:sldId id="261" r:id="rId4"/>
    <p:sldId id="2145708334" r:id="rId5"/>
    <p:sldId id="2142533052" r:id="rId6"/>
    <p:sldId id="214570833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706B9-3B3C-4F71-BF25-4B0D0EC7FC1B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04841-FDBF-49A0-A5F8-9D73DE189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42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B9E2894-F50B-4A1B-B9A6-962AFC93CBAA}" type="datetime3">
              <a:rPr lang="en-US" smtClean="0"/>
              <a:t>23 November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64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CF0554A-05BE-433D-B4C1-6B5DFB73C198}" type="datetime3">
              <a:rPr lang="en-US" smtClean="0"/>
              <a:t>23 November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38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6C7D9-E53B-1248-927B-2588CABBD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B0C898-F1E4-26F3-03F2-E48E31E5C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507F4-BAB9-0EF9-B3F1-ECDBBF202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09110-3F86-A03D-A508-C70A804D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BECA3-CECA-C531-2FDF-9AAA6FC6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5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610B-C1B2-6DEF-39E2-4AA67711A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CB6D3-351E-32CF-BF1E-C23D1586D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4BD9E-AE7E-0F14-49DB-DCD1B2176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6F44D-9612-BFAE-0659-625C12E3B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9ACA9-F183-122B-0133-0FA25D0A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4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90A39D-3BEF-E95F-AA28-45E1D2A817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99F0F-7B7E-2D33-E169-4C1C84BDF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1C05-A2CA-8DAA-2F69-0C5038225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7AA24-992A-7B2F-96F5-165EA3901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58A86-809F-C55A-809F-D86257481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54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0888" y="836713"/>
            <a:ext cx="11230225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>
                <a:solidFill>
                  <a:schemeClr val="tx2"/>
                </a:solidFill>
              </a:defRPr>
            </a:lvl1pPr>
            <a:lvl2pPr marL="266620" indent="0">
              <a:buFontTx/>
              <a:buNone/>
              <a:defRPr/>
            </a:lvl2pPr>
            <a:lvl3pPr marL="539588" indent="0">
              <a:buFontTx/>
              <a:buNone/>
              <a:defRPr/>
            </a:lvl3pPr>
            <a:lvl4pPr marL="806208" indent="0">
              <a:buFontTx/>
              <a:buNone/>
              <a:defRPr/>
            </a:lvl4pPr>
            <a:lvl5pPr marL="107124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7990" y="6453337"/>
            <a:ext cx="3480406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0888" y="404816"/>
            <a:ext cx="11230225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BD78FF2-345B-4E03-BCD5-9B9440242D19}" type="datetime3">
              <a:rPr lang="en-US" smtClean="0"/>
              <a:t>23 November 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50561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0888" y="836713"/>
            <a:ext cx="11230225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>
                <a:solidFill>
                  <a:schemeClr val="tx2"/>
                </a:solidFill>
              </a:defRPr>
            </a:lvl1pPr>
            <a:lvl2pPr marL="266620" indent="0">
              <a:buFontTx/>
              <a:buNone/>
              <a:defRPr/>
            </a:lvl2pPr>
            <a:lvl3pPr marL="539588" indent="0">
              <a:buFontTx/>
              <a:buNone/>
              <a:defRPr/>
            </a:lvl3pPr>
            <a:lvl4pPr marL="806208" indent="0">
              <a:buFontTx/>
              <a:buNone/>
              <a:defRPr/>
            </a:lvl4pPr>
            <a:lvl5pPr marL="107124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7990" y="6453337"/>
            <a:ext cx="3480406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0888" y="404816"/>
            <a:ext cx="11230225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BD78FF2-345B-4E03-BCD5-9B9440242D19}" type="datetime3">
              <a:rPr lang="en-US" smtClean="0"/>
              <a:t>23 November 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51907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0888" y="836713"/>
            <a:ext cx="11230225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>
                <a:solidFill>
                  <a:schemeClr val="tx2"/>
                </a:solidFill>
              </a:defRPr>
            </a:lvl1pPr>
            <a:lvl2pPr marL="266620" indent="0">
              <a:buFontTx/>
              <a:buNone/>
              <a:defRPr/>
            </a:lvl2pPr>
            <a:lvl3pPr marL="539588" indent="0">
              <a:buFontTx/>
              <a:buNone/>
              <a:defRPr/>
            </a:lvl3pPr>
            <a:lvl4pPr marL="806208" indent="0">
              <a:buFontTx/>
              <a:buNone/>
              <a:defRPr/>
            </a:lvl4pPr>
            <a:lvl5pPr marL="107124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7990" y="6453337"/>
            <a:ext cx="3480406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0888" y="404816"/>
            <a:ext cx="11230225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BD78FF2-345B-4E03-BCD5-9B9440242D19}" type="datetime3">
              <a:rPr lang="en-US" smtClean="0"/>
              <a:t>23 November 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69139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0888" y="836713"/>
            <a:ext cx="11230225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>
                <a:solidFill>
                  <a:schemeClr val="tx2"/>
                </a:solidFill>
              </a:defRPr>
            </a:lvl1pPr>
            <a:lvl2pPr marL="266620" indent="0">
              <a:buFontTx/>
              <a:buNone/>
              <a:defRPr/>
            </a:lvl2pPr>
            <a:lvl3pPr marL="539588" indent="0">
              <a:buFontTx/>
              <a:buNone/>
              <a:defRPr/>
            </a:lvl3pPr>
            <a:lvl4pPr marL="806208" indent="0">
              <a:buFontTx/>
              <a:buNone/>
              <a:defRPr/>
            </a:lvl4pPr>
            <a:lvl5pPr marL="107124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7990" y="6453337"/>
            <a:ext cx="3480406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0888" y="404816"/>
            <a:ext cx="11230225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BD78FF2-345B-4E03-BCD5-9B9440242D19}" type="datetime3">
              <a:rPr lang="en-US" smtClean="0"/>
              <a:t>23 November 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2682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7990" y="6453337"/>
            <a:ext cx="3480406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F938D-A125-4A52-987F-B20447DD0606}" type="datetime3">
              <a:rPr lang="en-US" smtClean="0"/>
              <a:t>23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20738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08A12-B2B3-622F-24B4-87B26D76A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A39E2-3AE2-7B97-8D78-37EDF2F98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2E340-AA5A-26D9-ACF9-51B3BCA19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D775B-6584-FD52-9F7E-6733407E5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BD9C0-7D05-D8E6-0344-F6324163D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9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FF168-9C7C-C3B4-2925-6E396FE5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CAF58-5C9D-0B8F-4EBC-9CAECA92D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CB0889-2689-848B-ECAC-2DF9BDDAE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E2745-BAA8-9086-186D-65BDBAE49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A7705-49A9-F7D1-48C3-6051BEB7B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00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809E8-05B7-43C3-D0C8-FDA78364E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6E4BB-8C2D-EE7F-6F26-C151FB2D4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AB3050-28EC-33F9-12DB-A2679B9D3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25B12C-ED42-78A3-0AC9-E2BA95EB4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67082-3BFA-0D6C-4928-52AF07C40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83198-0961-42F5-A8F6-5EEB2E8A6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8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3F019-14F7-B67B-5AA0-F6724AF91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609CC-5D3C-6F44-9F60-26F1AF31B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7F7CC-F5E7-A6E7-E144-E4604644F9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6EA95-9793-ECA8-9D7E-601BB871C2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65BD65-24D5-016A-3068-3F5470760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6E0E5-F660-CEB9-5E93-BE1227CD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8C1C7E-262A-F0BA-00C9-71E5FF97B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94F8B9-FFC4-5B5D-E84A-CE6BD8E08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43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F2F32-666C-C0A4-8ACA-85212E603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B76F2B-B4B5-35AC-DC45-398554AAA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47D1A6-4BB8-7469-ED6B-EDC313585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C09EDF-905C-6393-EFAD-AF815A19E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63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43B53B-C23B-BCFE-4486-B8E43782C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D1F8E9-597A-919D-3506-CCD1DD085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F338F-FDE6-C323-B149-E12BFD5BA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29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55C39-82B5-9B6B-EAE5-FDD4C28DC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AF8C4-1305-8C34-D757-F781F7B01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DF1F52-4C34-5D6E-D373-9826EE4E1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519AE3-48CB-06B6-2FC9-0878834D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E71FB-929D-DDC9-7E47-9B647AFD7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593F8-9DF7-C7A2-084F-678BBF7B0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18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5549D-462B-2387-6341-9E96633F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AD6E65-3AC8-CD73-77B3-EA75D3C26B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CE0747-AE79-9EF1-7998-196C27B17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14387B-E33A-C930-E4BE-9EBE388D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7895C-4C20-EF0C-0279-5E9968CA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CEF4D-EF60-A450-D35E-FE6648A1C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31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999404-A596-A6EC-6FCC-EFA4ACC26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3ACC-4FF3-C1C6-986D-E5C8BD0DA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0D24B-B072-A8DE-5519-D90C2EFA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58940C-62EA-4F50-A576-EAFC09443EAA}" type="datetimeFigureOut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4618D-B71B-FCF2-DE1D-2751514285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CD636-55AB-7A6A-2621-C0F0766526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4D3D8B-6D5B-4835-866F-1F5B3D86E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7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2CACA-B0BC-4B6D-B5E0-AE4DE9339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896" y="1122363"/>
            <a:ext cx="11951208" cy="2387600"/>
          </a:xfrm>
        </p:spPr>
        <p:txBody>
          <a:bodyPr>
            <a:normAutofit/>
          </a:bodyPr>
          <a:lstStyle/>
          <a:p>
            <a:r>
              <a:rPr lang="en-US" dirty="0"/>
              <a:t>Valmet’s </a:t>
            </a:r>
            <a:r>
              <a:rPr lang="fi-FI" dirty="0"/>
              <a:t>Pyrolyzer for biochemicals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6A9D47-4076-412C-B18E-E62D294F3D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fi-FI" dirty="0">
                <a:solidFill>
                  <a:schemeClr val="tx2"/>
                </a:solidFill>
                <a:cs typeface="Arial"/>
              </a:rPr>
              <a:t>S&amp;OP 2026</a:t>
            </a:r>
          </a:p>
          <a:p>
            <a:r>
              <a:rPr lang="fi-FI" dirty="0">
                <a:solidFill>
                  <a:schemeClr val="tx2"/>
                </a:solidFill>
                <a:cs typeface="Arial"/>
              </a:rPr>
              <a:t>Carl Mikael St</a:t>
            </a:r>
            <a:r>
              <a:rPr lang="en-US" dirty="0" err="1"/>
              <a:t>ål</a:t>
            </a:r>
            <a:endParaRPr lang="en-US" dirty="0"/>
          </a:p>
          <a:p>
            <a:endParaRPr lang="fi-FI" dirty="0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0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D2D8CF-B516-997C-BFE7-365A968BE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2000"/>
                    </a14:imgEffect>
                    <a14:imgEffect>
                      <a14:saturation sat="14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8948" y="1848945"/>
            <a:ext cx="8566721" cy="42079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5366E-8627-4A23-958F-EE959B32B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88" y="1557826"/>
            <a:ext cx="6116879" cy="4462888"/>
          </a:xfrm>
        </p:spPr>
        <p:txBody>
          <a:bodyPr/>
          <a:lstStyle/>
          <a:p>
            <a:r>
              <a:rPr lang="fi-FI" sz="1899"/>
              <a:t>Target: </a:t>
            </a:r>
            <a:r>
              <a:rPr lang="fi-FI" sz="1899">
                <a:solidFill>
                  <a:schemeClr val="tx2">
                    <a:lumMod val="50000"/>
                  </a:schemeClr>
                </a:solidFill>
              </a:rPr>
              <a:t>to produce high amounts of a biochemical</a:t>
            </a:r>
          </a:p>
          <a:p>
            <a:pPr lvl="1">
              <a:spcBef>
                <a:spcPts val="300"/>
              </a:spcBef>
            </a:pPr>
            <a:r>
              <a:rPr lang="fi-FI" sz="1500"/>
              <a:t>Circa projects: </a:t>
            </a:r>
            <a:r>
              <a:rPr lang="fi-FI" sz="1500">
                <a:solidFill>
                  <a:schemeClr val="tx2">
                    <a:lumMod val="50000"/>
                  </a:schemeClr>
                </a:solidFill>
              </a:rPr>
              <a:t> levoglucosenone (LGO) from woody biomass, which is refined to a commercial bio-solvent, Cyrene</a:t>
            </a:r>
            <a:r>
              <a:rPr lang="fi-FI" sz="1500" baseline="30000">
                <a:solidFill>
                  <a:schemeClr val="tx2">
                    <a:lumMod val="50000"/>
                  </a:schemeClr>
                </a:solidFill>
              </a:rPr>
              <a:t>TM</a:t>
            </a:r>
            <a:endParaRPr lang="fi-FI" sz="1500" i="1" baseline="300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</a:pPr>
            <a:r>
              <a:rPr lang="fi-FI" sz="1899"/>
              <a:t>Technology: fast pyrolysis integrated to CFB boiler</a:t>
            </a:r>
          </a:p>
          <a:p>
            <a:pPr>
              <a:spcBef>
                <a:spcPts val="1200"/>
              </a:spcBef>
            </a:pPr>
            <a:r>
              <a:rPr lang="fi-FI" sz="1899"/>
              <a:t>Development status</a:t>
            </a:r>
          </a:p>
          <a:p>
            <a:pPr lvl="1">
              <a:spcBef>
                <a:spcPts val="300"/>
              </a:spcBef>
            </a:pPr>
            <a:r>
              <a:rPr lang="fi-FI" sz="1500">
                <a:solidFill>
                  <a:schemeClr val="tx2">
                    <a:lumMod val="50000"/>
                  </a:schemeClr>
                </a:solidFill>
              </a:rPr>
              <a:t>Several pilot tests done in small-</a:t>
            </a:r>
            <a:r>
              <a:rPr lang="fi-FI" sz="1500" err="1">
                <a:solidFill>
                  <a:schemeClr val="tx2">
                    <a:lumMod val="50000"/>
                  </a:schemeClr>
                </a:solidFill>
              </a:rPr>
              <a:t>scale</a:t>
            </a:r>
            <a:br>
              <a:rPr lang="fi-FI" sz="1500">
                <a:solidFill>
                  <a:schemeClr val="tx2">
                    <a:lumMod val="50000"/>
                  </a:schemeClr>
                </a:solidFill>
              </a:rPr>
            </a:br>
            <a:r>
              <a:rPr lang="fi-FI" sz="1500" err="1">
                <a:solidFill>
                  <a:schemeClr val="tx2">
                    <a:lumMod val="50000"/>
                  </a:schemeClr>
                </a:solidFill>
              </a:rPr>
              <a:t>test</a:t>
            </a:r>
            <a:r>
              <a:rPr lang="fi-FI" sz="1500">
                <a:solidFill>
                  <a:schemeClr val="tx2">
                    <a:lumMod val="50000"/>
                  </a:schemeClr>
                </a:solidFill>
              </a:rPr>
              <a:t> equipment</a:t>
            </a:r>
          </a:p>
          <a:p>
            <a:pPr lvl="1">
              <a:spcBef>
                <a:spcPts val="300"/>
              </a:spcBef>
            </a:pPr>
            <a:r>
              <a:rPr lang="fi-FI" sz="1500">
                <a:solidFill>
                  <a:schemeClr val="tx2">
                    <a:lumMod val="50000"/>
                  </a:schemeClr>
                </a:solidFill>
              </a:rPr>
              <a:t>The first industrial scale plant</a:t>
            </a:r>
            <a:br>
              <a:rPr lang="fi-FI" sz="1500">
                <a:solidFill>
                  <a:schemeClr val="tx2">
                    <a:lumMod val="50000"/>
                  </a:schemeClr>
                </a:solidFill>
              </a:rPr>
            </a:br>
            <a:r>
              <a:rPr lang="fi-FI" sz="1500">
                <a:solidFill>
                  <a:schemeClr val="tx2">
                    <a:lumMod val="50000"/>
                  </a:schemeClr>
                </a:solidFill>
              </a:rPr>
              <a:t>(ReSolute) contract signed </a:t>
            </a:r>
            <a:br>
              <a:rPr lang="fi-FI" sz="1500">
                <a:solidFill>
                  <a:schemeClr val="tx2">
                    <a:lumMod val="50000"/>
                  </a:schemeClr>
                </a:solidFill>
              </a:rPr>
            </a:br>
            <a:r>
              <a:rPr lang="fi-FI" sz="1500">
                <a:solidFill>
                  <a:schemeClr val="tx2">
                    <a:lumMod val="50000"/>
                  </a:schemeClr>
                </a:solidFill>
              </a:rPr>
              <a:t>in November 2022</a:t>
            </a:r>
          </a:p>
          <a:p>
            <a:pPr lvl="1">
              <a:spcBef>
                <a:spcPts val="300"/>
              </a:spcBef>
            </a:pPr>
            <a:r>
              <a:rPr lang="fi-FI" sz="1500"/>
              <a:t>Plant start-up in 2024</a:t>
            </a:r>
            <a:endParaRPr lang="fi-FI" sz="1500">
              <a:solidFill>
                <a:schemeClr val="tx2">
                  <a:lumMod val="50000"/>
                </a:schemeClr>
              </a:solidFill>
            </a:endParaRPr>
          </a:p>
          <a:p>
            <a:endParaRPr lang="fi-F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BBE577-AF76-4F08-8CBC-561D04E48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Pyrolyzer for biochemicals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8A2C158-DF42-45AB-9AA4-CB55CF58E37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018D11-0F3E-44D8-BC27-91FD5764D67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7151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id="{7192641A-169B-4712-98C2-2F4D2DBD3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620" y="2167912"/>
            <a:ext cx="7786598" cy="369086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CA2D9-E022-49BD-8E9C-56008BB6F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88" y="1557826"/>
            <a:ext cx="6925822" cy="4462888"/>
          </a:xfrm>
        </p:spPr>
        <p:txBody>
          <a:bodyPr/>
          <a:lstStyle/>
          <a:p>
            <a:r>
              <a:rPr lang="en-US" sz="1899"/>
              <a:t>Target: to produce renewable feedstock (biocrude) to refineries and petrochemical industry from sustainable biomass sources</a:t>
            </a:r>
          </a:p>
          <a:p>
            <a:pPr>
              <a:spcBef>
                <a:spcPts val="1200"/>
              </a:spcBef>
            </a:pPr>
            <a:r>
              <a:rPr lang="en-US" sz="1899"/>
              <a:t>Technology:</a:t>
            </a:r>
            <a:br>
              <a:rPr lang="en-US" sz="1899"/>
            </a:br>
            <a:r>
              <a:rPr lang="en-US" sz="1899"/>
              <a:t>dual reactor Valmet </a:t>
            </a:r>
            <a:r>
              <a:rPr lang="en-US" sz="1899" err="1"/>
              <a:t>Pyrolyzer</a:t>
            </a:r>
            <a:r>
              <a:rPr lang="en-US" sz="1899"/>
              <a:t> system</a:t>
            </a:r>
          </a:p>
          <a:p>
            <a:pPr lvl="1"/>
            <a:r>
              <a:rPr lang="en-US" sz="1500"/>
              <a:t>First stage: Fast pyrolysis</a:t>
            </a:r>
          </a:p>
          <a:p>
            <a:pPr lvl="1"/>
            <a:r>
              <a:rPr lang="en-US" sz="1500"/>
              <a:t>Second stage: Catalytic upgrading</a:t>
            </a:r>
            <a:br>
              <a:rPr lang="en-US" sz="1500"/>
            </a:br>
            <a:r>
              <a:rPr lang="en-US" sz="1500"/>
              <a:t>with catalyst regeneration</a:t>
            </a:r>
          </a:p>
          <a:p>
            <a:endParaRPr lang="en-US"/>
          </a:p>
          <a:p>
            <a:pPr lvl="1"/>
            <a:endParaRPr lang="en-US"/>
          </a:p>
          <a:p>
            <a:pPr lvl="1"/>
            <a:endParaRPr lang="fi-F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AECA4E7-FA14-4CEA-8356-603B9FEAF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Biomass to traffic fuels – pyrolysis with catalytic upgrading</a:t>
            </a:r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40AC566-632C-46E0-AFC9-94CB6060B1C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E7B87AC-FDFA-48C8-8850-42A42CE419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6F3455-E985-3D68-9764-950C1BF63146}"/>
              </a:ext>
            </a:extLst>
          </p:cNvPr>
          <p:cNvSpPr txBox="1"/>
          <p:nvPr/>
        </p:nvSpPr>
        <p:spPr>
          <a:xfrm>
            <a:off x="10208348" y="1950685"/>
            <a:ext cx="1295558" cy="28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143963" tIns="35991" rIns="143963" bIns="35991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</a:rPr>
              <a:t>Condensing </a:t>
            </a:r>
            <a:endParaRPr lang="fi-FI" sz="140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1C53DC-E4A2-2B48-3115-16AA11036860}"/>
              </a:ext>
            </a:extLst>
          </p:cNvPr>
          <p:cNvSpPr txBox="1"/>
          <p:nvPr/>
        </p:nvSpPr>
        <p:spPr>
          <a:xfrm>
            <a:off x="10377750" y="3652587"/>
            <a:ext cx="1047157" cy="28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143963" tIns="35991" rIns="143963" bIns="35991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</a:rPr>
              <a:t>Biocrude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6F25C3-CA1E-868E-381E-5D4055469B8E}"/>
              </a:ext>
            </a:extLst>
          </p:cNvPr>
          <p:cNvSpPr txBox="1"/>
          <p:nvPr/>
        </p:nvSpPr>
        <p:spPr>
          <a:xfrm>
            <a:off x="4062291" y="4942227"/>
            <a:ext cx="1515112" cy="50345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143963" tIns="35991" rIns="143963" bIns="35991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</a:rPr>
              <a:t>Biomass drying</a:t>
            </a:r>
            <a:br>
              <a:rPr lang="en-US" sz="140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1400">
                <a:solidFill>
                  <a:schemeClr val="tx2">
                    <a:lumMod val="50000"/>
                  </a:schemeClr>
                </a:solidFill>
              </a:rPr>
              <a:t> and crushing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AA5017-30DC-8AC2-7569-1A1807FA6970}"/>
              </a:ext>
            </a:extLst>
          </p:cNvPr>
          <p:cNvSpPr txBox="1"/>
          <p:nvPr/>
        </p:nvSpPr>
        <p:spPr>
          <a:xfrm>
            <a:off x="10377051" y="5500268"/>
            <a:ext cx="1369469" cy="28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143963" tIns="35991" rIns="143963" bIns="35991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</a:rPr>
              <a:t>Gas recycling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5B291E-3DDB-AF70-1E9B-58CC937AED5B}"/>
              </a:ext>
            </a:extLst>
          </p:cNvPr>
          <p:cNvSpPr txBox="1"/>
          <p:nvPr/>
        </p:nvSpPr>
        <p:spPr>
          <a:xfrm>
            <a:off x="9627377" y="4341810"/>
            <a:ext cx="1268763" cy="28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143963" tIns="35991" rIns="143963" bIns="35991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</a:rPr>
              <a:t>Regenerator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F9B3CC-22E2-0FDA-0568-61DB893F2FCD}"/>
              </a:ext>
            </a:extLst>
          </p:cNvPr>
          <p:cNvSpPr txBox="1"/>
          <p:nvPr/>
        </p:nvSpPr>
        <p:spPr>
          <a:xfrm>
            <a:off x="8433806" y="4761849"/>
            <a:ext cx="987861" cy="28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143963" tIns="35991" rIns="143963" bIns="35991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</a:rPr>
              <a:t>Catalyst </a:t>
            </a:r>
          </a:p>
        </p:txBody>
      </p:sp>
    </p:spTree>
    <p:extLst>
      <p:ext uri="{BB962C8B-B14F-4D97-AF65-F5344CB8AC3E}">
        <p14:creationId xmlns:p14="http://schemas.microsoft.com/office/powerpoint/2010/main" val="194183035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FA3D32F-BA19-44B3-813B-CA28D8B87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88" y="1557826"/>
            <a:ext cx="6406994" cy="446288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1899"/>
              <a:t>The first fast pyrolysis pilot tests were done 2011</a:t>
            </a:r>
            <a:br>
              <a:rPr lang="en-US" sz="1899"/>
            </a:br>
            <a:r>
              <a:rPr lang="en-US" sz="1899"/>
              <a:t>in Valmet Energy R&amp;D Center</a:t>
            </a:r>
          </a:p>
          <a:p>
            <a:pPr>
              <a:spcBef>
                <a:spcPts val="1200"/>
              </a:spcBef>
            </a:pPr>
            <a:r>
              <a:rPr lang="en-US" sz="1899"/>
              <a:t>Development continued focusing on catalytic upgrade</a:t>
            </a:r>
            <a:br>
              <a:rPr lang="en-US" sz="1899"/>
            </a:br>
            <a:r>
              <a:rPr lang="en-US" sz="1899"/>
              <a:t>of pyrolysis vapors in order to produce biocrude</a:t>
            </a:r>
            <a:br>
              <a:rPr lang="en-US" sz="1899"/>
            </a:br>
            <a:r>
              <a:rPr lang="en-US" sz="1899"/>
              <a:t>for refineries</a:t>
            </a:r>
          </a:p>
          <a:p>
            <a:pPr lvl="1"/>
            <a:r>
              <a:rPr lang="en-US" sz="1500"/>
              <a:t>Pilot testing 2018...22 in VTT 20 kg/h scale</a:t>
            </a:r>
          </a:p>
          <a:p>
            <a:pPr>
              <a:spcBef>
                <a:spcPts val="1200"/>
              </a:spcBef>
            </a:pPr>
            <a:r>
              <a:rPr lang="en-US" sz="1899"/>
              <a:t>Valmet is up-grading pilot plant by adding catalytic part </a:t>
            </a:r>
          </a:p>
          <a:p>
            <a:pPr lvl="1"/>
            <a:r>
              <a:rPr lang="en-US" sz="1500"/>
              <a:t>Construction work 2022–23</a:t>
            </a:r>
          </a:p>
          <a:p>
            <a:pPr lvl="1"/>
            <a:r>
              <a:rPr lang="en-US" sz="1500"/>
              <a:t>Testing starts in 400 kg/h pilot plant in spring 2023</a:t>
            </a:r>
            <a:br>
              <a:rPr lang="en-US" sz="1500"/>
            </a:br>
            <a:r>
              <a:rPr lang="en-US" sz="1500"/>
              <a:t>at Valmet Energy R&amp;D Center</a:t>
            </a:r>
          </a:p>
          <a:p>
            <a:pPr>
              <a:spcBef>
                <a:spcPts val="1200"/>
              </a:spcBef>
            </a:pPr>
            <a:r>
              <a:rPr lang="en-US" sz="1899"/>
              <a:t>Demo scale development follows</a:t>
            </a:r>
            <a:br>
              <a:rPr lang="en-US" sz="1899"/>
            </a:br>
            <a:r>
              <a:rPr lang="en-US" sz="1899"/>
              <a:t>successful piloting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98B7F19-D994-439A-968B-20B8E71B1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Pyrolysis to traffic fuels development</a:t>
            </a:r>
            <a:endParaRPr lang="en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7C2923-3BA7-4B99-9440-A59E704A26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168E5F2-86B8-41FE-AB9D-3436BA8C3EB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7" name="Picture Placeholder 26" descr="A high angle view of a factory&#10;&#10;Description automatically generated with medium confidence">
            <a:extLst>
              <a:ext uri="{FF2B5EF4-FFF2-40B4-BE49-F238E27FC236}">
                <a16:creationId xmlns:a16="http://schemas.microsoft.com/office/drawing/2014/main" id="{4E57CAE4-B2B0-4D35-825E-45DA2865F8F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8794" y="1557280"/>
            <a:ext cx="3642318" cy="2323074"/>
          </a:xfrm>
          <a:prstGeom prst="rect">
            <a:avLst/>
          </a:prstGeom>
        </p:spPr>
      </p:pic>
      <p:pic>
        <p:nvPicPr>
          <p:cNvPr id="13" name="Picture Placeholder 12" descr="A picture containing text, stacked, stack&#10;&#10;Description automatically generated">
            <a:extLst>
              <a:ext uri="{FF2B5EF4-FFF2-40B4-BE49-F238E27FC236}">
                <a16:creationId xmlns:a16="http://schemas.microsoft.com/office/drawing/2014/main" id="{5035A540-45AC-1520-FA42-3E8AD0EF667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793" y="3978023"/>
            <a:ext cx="3642319" cy="20425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1DB016-8469-4841-82AF-25307762DB55}"/>
              </a:ext>
            </a:extLst>
          </p:cNvPr>
          <p:cNvSpPr txBox="1"/>
          <p:nvPr/>
        </p:nvSpPr>
        <p:spPr>
          <a:xfrm>
            <a:off x="8068793" y="3623052"/>
            <a:ext cx="3642317" cy="25730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215944" tIns="35991" rIns="35991" bIns="35991" rtlCol="0">
            <a:spAutoFit/>
          </a:bodyPr>
          <a:lstStyle/>
          <a:p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VTT </a:t>
            </a:r>
            <a:r>
              <a:rPr lang="en-US" sz="1200" err="1">
                <a:solidFill>
                  <a:schemeClr val="tx2">
                    <a:lumMod val="50000"/>
                  </a:schemeClr>
                </a:solidFill>
              </a:rPr>
              <a:t>Bioruukki</a:t>
            </a:r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, Espoo</a:t>
            </a:r>
          </a:p>
        </p:txBody>
      </p:sp>
      <p:pic>
        <p:nvPicPr>
          <p:cNvPr id="5" name="Picture Placeholder 2" descr="Diagram&#10;&#10;Description automatically generated">
            <a:extLst>
              <a:ext uri="{FF2B5EF4-FFF2-40B4-BE49-F238E27FC236}">
                <a16:creationId xmlns:a16="http://schemas.microsoft.com/office/drawing/2014/main" id="{5D782929-8152-F63D-C869-7EED30F190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096" y="4624507"/>
            <a:ext cx="2543946" cy="13961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2FA39FD-1DC7-435C-B717-8B80D55F9819}"/>
              </a:ext>
            </a:extLst>
          </p:cNvPr>
          <p:cNvSpPr txBox="1"/>
          <p:nvPr/>
        </p:nvSpPr>
        <p:spPr>
          <a:xfrm>
            <a:off x="6586609" y="6020543"/>
            <a:ext cx="3642317" cy="25730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lIns="215944" tIns="35991" rIns="35991" bIns="35991" rtlCol="0">
            <a:spAutoFit/>
          </a:bodyPr>
          <a:lstStyle/>
          <a:p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Valmet Energy R&amp;D Center, Tampere</a:t>
            </a:r>
          </a:p>
        </p:txBody>
      </p:sp>
    </p:spTree>
    <p:extLst>
      <p:ext uri="{BB962C8B-B14F-4D97-AF65-F5344CB8AC3E}">
        <p14:creationId xmlns:p14="http://schemas.microsoft.com/office/powerpoint/2010/main" val="74116831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18D1C55-C479-416A-94A7-2E30E1A4AE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951" t="121" r="1951" b="-121"/>
          <a:stretch/>
        </p:blipFill>
        <p:spPr bwMode="auto">
          <a:xfrm>
            <a:off x="6625413" y="452241"/>
            <a:ext cx="5571669" cy="39985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4362B4-55F9-2969-E169-8CEAE91E5B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656" y="4207344"/>
            <a:ext cx="1367796" cy="179958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1524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FA6A3C-D552-45D7-8A5A-ABA24A34FB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249" y="3919310"/>
            <a:ext cx="2375645" cy="118782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127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5366E-8627-4A23-958F-EE959B32B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88" y="1557826"/>
            <a:ext cx="5571668" cy="446288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i-FI" sz="1899"/>
              <a:t>Target: to produce pyrolysis oil from </a:t>
            </a:r>
            <a:r>
              <a:rPr lang="en-FI" sz="1899"/>
              <a:t>mixed </a:t>
            </a:r>
            <a:r>
              <a:rPr lang="fi-FI" sz="1899"/>
              <a:t>plastic waste to be further processed in oil refineries/petrochemical plants to produce chemically recycled plastic.</a:t>
            </a:r>
          </a:p>
          <a:p>
            <a:pPr>
              <a:spcBef>
                <a:spcPts val="1200"/>
              </a:spcBef>
            </a:pPr>
            <a:r>
              <a:rPr lang="fi-FI" sz="1899"/>
              <a:t>Technology: pyrolysis with or without catalytic upgrade and business partners up and down stream of the value chain.</a:t>
            </a:r>
          </a:p>
          <a:p>
            <a:pPr>
              <a:spcBef>
                <a:spcPts val="1200"/>
              </a:spcBef>
            </a:pPr>
            <a:r>
              <a:rPr lang="fi-FI" sz="1899"/>
              <a:t>Development status: </a:t>
            </a:r>
          </a:p>
          <a:p>
            <a:pPr lvl="1"/>
            <a:r>
              <a:rPr lang="fi-FI" sz="1500">
                <a:cs typeface="Arial"/>
              </a:rPr>
              <a:t>The first 20 kg/h pilot tests done</a:t>
            </a:r>
            <a:r>
              <a:rPr lang="en-FI" sz="1500">
                <a:cs typeface="Arial"/>
              </a:rPr>
              <a:t> – the first </a:t>
            </a:r>
            <a:r>
              <a:rPr lang="en-US" sz="1500">
                <a:cs typeface="Arial"/>
              </a:rPr>
              <a:t>samples</a:t>
            </a:r>
            <a:r>
              <a:rPr lang="en-FI" sz="1500">
                <a:cs typeface="Arial"/>
              </a:rPr>
              <a:t> of plastic oil produced</a:t>
            </a:r>
            <a:endParaRPr lang="fi-FI" sz="1500"/>
          </a:p>
          <a:p>
            <a:pPr lvl="1"/>
            <a:r>
              <a:rPr lang="en-US" sz="1500"/>
              <a:t>Industrial scale piloting under preparation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BBE577-AF76-4F08-8CBC-561D04E48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Plastics chemical recycling – plastic pyrolysis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8A2C158-DF42-45AB-9AA4-CB55CF58E37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018D11-0F3E-44D8-BC27-91FD5764D67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1EBC68-83D3-4729-A624-44FA192FBE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609" y="3661519"/>
            <a:ext cx="2324935" cy="123919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127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2582365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Diagonal Corners Rounded 21">
            <a:extLst>
              <a:ext uri="{FF2B5EF4-FFF2-40B4-BE49-F238E27FC236}">
                <a16:creationId xmlns:a16="http://schemas.microsoft.com/office/drawing/2014/main" id="{57E5C486-74FC-BD17-4F44-4D7CBDFC29BB}"/>
              </a:ext>
            </a:extLst>
          </p:cNvPr>
          <p:cNvSpPr/>
          <p:nvPr/>
        </p:nvSpPr>
        <p:spPr>
          <a:xfrm>
            <a:off x="9060160" y="1557826"/>
            <a:ext cx="2650952" cy="4462888"/>
          </a:xfrm>
          <a:prstGeom prst="round2DiagRect">
            <a:avLst>
              <a:gd name="adj1" fmla="val 117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02663D-1BAB-E55D-CB9F-20EED7C70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611BD-212E-DB04-64B7-8C230E829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88" y="1557826"/>
            <a:ext cx="7846779" cy="4462888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1899" dirty="0"/>
              <a:t>Good quality biomass shall be used to more valuable products than heat and electricity</a:t>
            </a:r>
          </a:p>
          <a:p>
            <a:pPr>
              <a:spcBef>
                <a:spcPts val="1200"/>
              </a:spcBef>
            </a:pPr>
            <a:r>
              <a:rPr lang="en-US" sz="1899" dirty="0"/>
              <a:t>Valmet has developed technologies to produce biocrude and bioethanol</a:t>
            </a:r>
          </a:p>
          <a:p>
            <a:pPr>
              <a:spcBef>
                <a:spcPts val="1200"/>
              </a:spcBef>
            </a:pPr>
            <a:r>
              <a:rPr lang="en-US" sz="1899" dirty="0"/>
              <a:t>Valmet </a:t>
            </a:r>
            <a:r>
              <a:rPr lang="en-US" sz="1899" dirty="0" err="1"/>
              <a:t>BioTrac</a:t>
            </a:r>
            <a:r>
              <a:rPr lang="en-US" sz="1899" dirty="0"/>
              <a:t> is a key part of the process in bioethanol production</a:t>
            </a:r>
          </a:p>
          <a:p>
            <a:pPr>
              <a:spcBef>
                <a:spcPts val="1200"/>
              </a:spcBef>
            </a:pPr>
            <a:r>
              <a:rPr lang="en-US" sz="1899" dirty="0"/>
              <a:t>Valmet </a:t>
            </a:r>
            <a:r>
              <a:rPr lang="en-US" sz="1899" dirty="0" err="1"/>
              <a:t>Pyrolyzer</a:t>
            </a:r>
            <a:r>
              <a:rPr lang="en-US" sz="1899" dirty="0"/>
              <a:t> is developed for three streams</a:t>
            </a:r>
          </a:p>
          <a:p>
            <a:pPr lvl="1"/>
            <a:r>
              <a:rPr lang="en-US" dirty="0"/>
              <a:t>Biomass to chemicals by fast pyrolysis</a:t>
            </a:r>
          </a:p>
          <a:p>
            <a:pPr lvl="1"/>
            <a:r>
              <a:rPr lang="en-US" dirty="0"/>
              <a:t>Biomass to traffic fuel by biomass catalytic pyrolysis</a:t>
            </a:r>
          </a:p>
          <a:p>
            <a:pPr lvl="1"/>
            <a:r>
              <a:rPr lang="en-US" dirty="0"/>
              <a:t>Plastic chemical recycling by fast pyrolysis</a:t>
            </a:r>
          </a:p>
          <a:p>
            <a:pPr>
              <a:spcBef>
                <a:spcPts val="1200"/>
              </a:spcBef>
            </a:pPr>
            <a:r>
              <a:rPr lang="en-US" sz="1899" dirty="0"/>
              <a:t>Biomass to chemicals will be implemented in commercial scale</a:t>
            </a:r>
            <a:br>
              <a:rPr lang="en-US" sz="1899" dirty="0"/>
            </a:br>
            <a:r>
              <a:rPr lang="en-US" sz="1899" dirty="0"/>
              <a:t>in </a:t>
            </a:r>
            <a:r>
              <a:rPr lang="en-US" sz="1899" dirty="0" err="1"/>
              <a:t>Circa’s</a:t>
            </a:r>
            <a:r>
              <a:rPr lang="en-US" sz="1899" dirty="0"/>
              <a:t> </a:t>
            </a:r>
            <a:r>
              <a:rPr lang="en-US" sz="1899" dirty="0" err="1"/>
              <a:t>ReSolute</a:t>
            </a:r>
            <a:r>
              <a:rPr lang="en-US" sz="1899" dirty="0"/>
              <a:t> project</a:t>
            </a:r>
          </a:p>
          <a:p>
            <a:pPr>
              <a:spcBef>
                <a:spcPts val="1200"/>
              </a:spcBef>
            </a:pPr>
            <a:r>
              <a:rPr lang="en-US" sz="1899" dirty="0"/>
              <a:t>Biomass to traffic fuels and plastic chemical recycling are</a:t>
            </a:r>
            <a:br>
              <a:rPr lang="en-US" sz="1899" dirty="0"/>
            </a:br>
            <a:r>
              <a:rPr lang="en-US" sz="1899" dirty="0"/>
              <a:t>at piloting phase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BBE1D-97DB-FDA1-A703-AC5197CFE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Valmet   |   Customer Days 2023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95279-1468-AD74-E91F-33E53D09A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9" name="Picture 18" descr="A picture containing person, indoor, glass&#10;&#10;Description automatically generated">
            <a:extLst>
              <a:ext uri="{FF2B5EF4-FFF2-40B4-BE49-F238E27FC236}">
                <a16:creationId xmlns:a16="http://schemas.microsoft.com/office/drawing/2014/main" id="{EC2E56CD-904E-A40E-EC44-4B749D4579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0637" y="1557827"/>
            <a:ext cx="3264479" cy="2083459"/>
          </a:xfrm>
          <a:prstGeom prst="rect">
            <a:avLst/>
          </a:prstGeom>
        </p:spPr>
      </p:pic>
      <p:pic>
        <p:nvPicPr>
          <p:cNvPr id="21" name="Picture 20" descr="A bottle of alcohol&#10;&#10;Description automatically generated with medium confidence">
            <a:extLst>
              <a:ext uri="{FF2B5EF4-FFF2-40B4-BE49-F238E27FC236}">
                <a16:creationId xmlns:a16="http://schemas.microsoft.com/office/drawing/2014/main" id="{31F3F88B-571A-BE03-452B-C9A5ED1C80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8328" y="3112969"/>
            <a:ext cx="1799731" cy="302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617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37E03573E0544F9D9952555211A287" ma:contentTypeVersion="12" ma:contentTypeDescription="Create a new document." ma:contentTypeScope="" ma:versionID="328ccb83c69bb4436062375a9e19f54e">
  <xsd:schema xmlns:xsd="http://www.w3.org/2001/XMLSchema" xmlns:xs="http://www.w3.org/2001/XMLSchema" xmlns:p="http://schemas.microsoft.com/office/2006/metadata/properties" xmlns:ns2="32dced08-ca5c-4d92-a70c-40124ca8b4fb" targetNamespace="http://schemas.microsoft.com/office/2006/metadata/properties" ma:root="true" ma:fieldsID="9d3e44f8915d3f075a7229004b5badb7" ns2:_="">
    <xsd:import namespace="32dced08-ca5c-4d92-a70c-40124ca8b4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ced08-ca5c-4d92-a70c-40124ca8b4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463a0fa-cc7c-4ac4-8f60-273c1f795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dced08-ca5c-4d92-a70c-40124ca8b4f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A1BAB18-F268-44D3-9940-6BA39E12600B}"/>
</file>

<file path=customXml/itemProps2.xml><?xml version="1.0" encoding="utf-8"?>
<ds:datastoreItem xmlns:ds="http://schemas.openxmlformats.org/officeDocument/2006/customXml" ds:itemID="{A8B057F7-4FE4-4B53-AD8D-318CBDB6BB96}"/>
</file>

<file path=customXml/itemProps3.xml><?xml version="1.0" encoding="utf-8"?>
<ds:datastoreItem xmlns:ds="http://schemas.openxmlformats.org/officeDocument/2006/customXml" ds:itemID="{AEE2C6F4-6377-4A1A-AEA9-7D397FA8E6F7}"/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452</Words>
  <Application>Microsoft Office PowerPoint</Application>
  <PresentationFormat>Widescreen</PresentationFormat>
  <Paragraphs>63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Valmet’s Pyrolyzer for biochemicals</vt:lpstr>
      <vt:lpstr>Pyrolyzer for biochemicals</vt:lpstr>
      <vt:lpstr>Biomass to traffic fuels – pyrolysis with catalytic upgrading</vt:lpstr>
      <vt:lpstr>Pyrolysis to traffic fuels development</vt:lpstr>
      <vt:lpstr>Plastics chemical recycling – plastic pyrolysis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 Mikael Stål</dc:creator>
  <cp:lastModifiedBy>Carl Mikael Stål</cp:lastModifiedBy>
  <cp:revision>2</cp:revision>
  <dcterms:created xsi:type="dcterms:W3CDTF">2025-11-23T16:32:37Z</dcterms:created>
  <dcterms:modified xsi:type="dcterms:W3CDTF">2025-11-24T12:53:37Z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0x0101006237E03573E0544F9D9952555211A287</vt:lpwstr>
  </property>
</Properties>
</file>